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78" d="100"/>
          <a:sy n="78" d="100"/>
        </p:scale>
        <p:origin x="878"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648F73-3CBD-FDE2-8B4A-CF13A3F63C7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CAFAE96-DAFD-7A59-FA3B-AAF5BE42B4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B2A9EDF-4113-11DD-92E1-D293CDC8ACDE}"/>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5" name="フッター プレースホルダー 4">
            <a:extLst>
              <a:ext uri="{FF2B5EF4-FFF2-40B4-BE49-F238E27FC236}">
                <a16:creationId xmlns:a16="http://schemas.microsoft.com/office/drawing/2014/main" id="{0363FADF-DC81-1C55-83AB-32ADD738E5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184E49-B339-0D90-10AD-CEBDCAB91233}"/>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110495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CFB083-B36C-833C-8EE5-047E919E8F7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DC726D7-785A-9C00-748D-0281ACF1631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9A2E6B1-9854-0FBE-C521-05FF5BB6641F}"/>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5" name="フッター プレースホルダー 4">
            <a:extLst>
              <a:ext uri="{FF2B5EF4-FFF2-40B4-BE49-F238E27FC236}">
                <a16:creationId xmlns:a16="http://schemas.microsoft.com/office/drawing/2014/main" id="{26FF4214-5C34-DC09-65EE-6446C75DA54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38F452E-4C82-96FC-295D-47EE54042F73}"/>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850320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BC276AE-67F2-AA98-76D2-DA98420443A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C67D6E-868A-9609-3D9F-63884CFE83D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0B7BE9-80E4-D5E3-20AB-CB69A864D7D6}"/>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5" name="フッター プレースホルダー 4">
            <a:extLst>
              <a:ext uri="{FF2B5EF4-FFF2-40B4-BE49-F238E27FC236}">
                <a16:creationId xmlns:a16="http://schemas.microsoft.com/office/drawing/2014/main" id="{13E84520-A404-480C-7BCD-63CD5747D84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2241429-D81C-E173-F325-F3368435B277}"/>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1526384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87D1A6-AF82-A312-CF2E-E24DD17096D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5A1ED0E-8443-E0B4-E903-CA6C8EA19E5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7ECEB6-5714-BD7F-604E-9A6A5AD7E738}"/>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5" name="フッター プレースホルダー 4">
            <a:extLst>
              <a:ext uri="{FF2B5EF4-FFF2-40B4-BE49-F238E27FC236}">
                <a16:creationId xmlns:a16="http://schemas.microsoft.com/office/drawing/2014/main" id="{703A1E9F-FA12-6374-6659-4D23578A89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0CDFC7-39D9-E4E0-E765-7B0792241CED}"/>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3119863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4DFCA8-07DB-7032-722D-16E77882DCF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60EF379-56CD-9FFD-91B6-949914556F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634F76F-209B-1B51-CDE0-E1039BA7BABD}"/>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5" name="フッター プレースホルダー 4">
            <a:extLst>
              <a:ext uri="{FF2B5EF4-FFF2-40B4-BE49-F238E27FC236}">
                <a16:creationId xmlns:a16="http://schemas.microsoft.com/office/drawing/2014/main" id="{5211A0B8-F4EB-4817-955F-E6FACFA2675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04D284-3F35-C26C-1CC8-FF9791E8D0EF}"/>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471735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8ABC0B-5175-62D9-F5EB-51AA06AC6A5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0C6212C-700F-B8BE-9009-AB3C321C184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781396C-DFE6-1CCC-EF59-74A6C03AB20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267D078-EAC5-B7AD-A8E9-D8E2C2B8731B}"/>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6" name="フッター プレースホルダー 5">
            <a:extLst>
              <a:ext uri="{FF2B5EF4-FFF2-40B4-BE49-F238E27FC236}">
                <a16:creationId xmlns:a16="http://schemas.microsoft.com/office/drawing/2014/main" id="{671DC9D8-3CCF-F667-96E1-0C0181B3CF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96C3E9B-6944-F24B-E9C5-D3FE16BF81D8}"/>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475121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511E9A-808A-50F2-24F2-A01C31A195C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1167E41-4806-9115-3A81-4DF076A870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DCCB414-CC66-0514-6018-72DDA613770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244FB32-9B81-B26B-7186-207AAB8C5F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7A5CA97-EBC5-DD66-CAFA-CBB8E75FBC8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9157C36-5FBC-C3A4-620D-1509CB52563A}"/>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8" name="フッター プレースホルダー 7">
            <a:extLst>
              <a:ext uri="{FF2B5EF4-FFF2-40B4-BE49-F238E27FC236}">
                <a16:creationId xmlns:a16="http://schemas.microsoft.com/office/drawing/2014/main" id="{322D53EA-75CD-17AE-92F8-2F0C05BEA43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334DFDF-F31A-C0C2-341E-1F517F7E8E62}"/>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305916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BAD9A7-D6BD-90C8-B554-D144FEDD256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C78AF7A-0415-B44A-D2CF-3D8EAA184037}"/>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4" name="フッター プレースホルダー 3">
            <a:extLst>
              <a:ext uri="{FF2B5EF4-FFF2-40B4-BE49-F238E27FC236}">
                <a16:creationId xmlns:a16="http://schemas.microsoft.com/office/drawing/2014/main" id="{F2776890-DDD2-24F9-4A21-2D3EA64B9F5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359E913-27FE-8614-4826-E77F3631ADDC}"/>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300451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9D332E8-A2CC-82F4-80F2-526A8DF86582}"/>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3" name="フッター プレースホルダー 2">
            <a:extLst>
              <a:ext uri="{FF2B5EF4-FFF2-40B4-BE49-F238E27FC236}">
                <a16:creationId xmlns:a16="http://schemas.microsoft.com/office/drawing/2014/main" id="{56CB88D3-4F25-1C01-221C-B41DC3E59B6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1B2732D-088F-302C-4B8E-A2BCAF22D113}"/>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241839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3809C5-00D3-AC69-70F8-D455104A489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5B78957-38DB-B442-F597-2ED7E99426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2B0F5B7-DAC9-A8D5-E764-22C1F11198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01EC1C1-D4B7-7536-37B9-629209CF22C5}"/>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6" name="フッター プレースホルダー 5">
            <a:extLst>
              <a:ext uri="{FF2B5EF4-FFF2-40B4-BE49-F238E27FC236}">
                <a16:creationId xmlns:a16="http://schemas.microsoft.com/office/drawing/2014/main" id="{E647CAAF-EC79-C18B-9A14-8792D029DC5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BF01F86-80BF-3CA5-5D4C-5BB649B0AAA6}"/>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3963656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BA74D3-F06C-E994-EBA7-9D8A5158926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A489647-F6E5-B9BA-0997-8E2127D69C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67F3D5D-A296-2CC2-EE8E-3962AD9993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F36FE7D-F8FF-2B0C-E1DD-818D937084F8}"/>
              </a:ext>
            </a:extLst>
          </p:cNvPr>
          <p:cNvSpPr>
            <a:spLocks noGrp="1"/>
          </p:cNvSpPr>
          <p:nvPr>
            <p:ph type="dt" sz="half" idx="10"/>
          </p:nvPr>
        </p:nvSpPr>
        <p:spPr/>
        <p:txBody>
          <a:bodyPr/>
          <a:lstStyle/>
          <a:p>
            <a:fld id="{65E9EED9-5704-42F9-B85F-A91414EFA7DC}" type="datetimeFigureOut">
              <a:rPr kumimoji="1" lang="ja-JP" altLang="en-US" smtClean="0"/>
              <a:t>2025/4/27</a:t>
            </a:fld>
            <a:endParaRPr kumimoji="1" lang="ja-JP" altLang="en-US"/>
          </a:p>
        </p:txBody>
      </p:sp>
      <p:sp>
        <p:nvSpPr>
          <p:cNvPr id="6" name="フッター プレースホルダー 5">
            <a:extLst>
              <a:ext uri="{FF2B5EF4-FFF2-40B4-BE49-F238E27FC236}">
                <a16:creationId xmlns:a16="http://schemas.microsoft.com/office/drawing/2014/main" id="{5BBAFE57-A234-AF16-B057-A4C3447415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4FACAC-31F2-3FB8-C514-100DA9ED18A9}"/>
              </a:ext>
            </a:extLst>
          </p:cNvPr>
          <p:cNvSpPr>
            <a:spLocks noGrp="1"/>
          </p:cNvSpPr>
          <p:nvPr>
            <p:ph type="sldNum" sz="quarter" idx="12"/>
          </p:nvPr>
        </p:nvSpPr>
        <p:spPr/>
        <p:txBody>
          <a:body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878527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A9A4810-7E31-7891-F55C-32D1686EE6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0E76F58-18F0-A659-7DE7-06BB1647B1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D39FDE2-AB43-AE47-D2B6-F9B6FD7C96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9EED9-5704-42F9-B85F-A91414EFA7DC}" type="datetimeFigureOut">
              <a:rPr kumimoji="1" lang="ja-JP" altLang="en-US" smtClean="0"/>
              <a:t>2025/4/27</a:t>
            </a:fld>
            <a:endParaRPr kumimoji="1" lang="ja-JP" altLang="en-US"/>
          </a:p>
        </p:txBody>
      </p:sp>
      <p:sp>
        <p:nvSpPr>
          <p:cNvPr id="5" name="フッター プレースホルダー 4">
            <a:extLst>
              <a:ext uri="{FF2B5EF4-FFF2-40B4-BE49-F238E27FC236}">
                <a16:creationId xmlns:a16="http://schemas.microsoft.com/office/drawing/2014/main" id="{5E3E72F8-8C6E-A114-90D2-63A13D1DFC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06EEE99-3779-28B8-CB73-601B8041AD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62F214-12BF-4965-A586-4FE098605E71}" type="slidenum">
              <a:rPr kumimoji="1" lang="ja-JP" altLang="en-US" smtClean="0"/>
              <a:t>‹#›</a:t>
            </a:fld>
            <a:endParaRPr kumimoji="1" lang="ja-JP" altLang="en-US"/>
          </a:p>
        </p:txBody>
      </p:sp>
    </p:spTree>
    <p:extLst>
      <p:ext uri="{BB962C8B-B14F-4D97-AF65-F5344CB8AC3E}">
        <p14:creationId xmlns:p14="http://schemas.microsoft.com/office/powerpoint/2010/main" val="326571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A7EF74C-5599-B4FF-59AA-6AA7FB01E94A}"/>
              </a:ext>
            </a:extLst>
          </p:cNvPr>
          <p:cNvSpPr txBox="1"/>
          <p:nvPr/>
        </p:nvSpPr>
        <p:spPr>
          <a:xfrm>
            <a:off x="394854" y="415636"/>
            <a:ext cx="3960836"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ビジネスモデル（食品加工業の例）</a:t>
            </a:r>
          </a:p>
        </p:txBody>
      </p:sp>
      <p:sp>
        <p:nvSpPr>
          <p:cNvPr id="5" name="正方形/長方形 4">
            <a:extLst>
              <a:ext uri="{FF2B5EF4-FFF2-40B4-BE49-F238E27FC236}">
                <a16:creationId xmlns:a16="http://schemas.microsoft.com/office/drawing/2014/main" id="{0611867B-AD6B-FB75-ED4B-23659FEF4178}"/>
              </a:ext>
            </a:extLst>
          </p:cNvPr>
          <p:cNvSpPr/>
          <p:nvPr/>
        </p:nvSpPr>
        <p:spPr>
          <a:xfrm>
            <a:off x="3459121" y="1776844"/>
            <a:ext cx="2389908" cy="4717473"/>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a:extLst>
              <a:ext uri="{FF2B5EF4-FFF2-40B4-BE49-F238E27FC236}">
                <a16:creationId xmlns:a16="http://schemas.microsoft.com/office/drawing/2014/main" id="{BF6C9DBB-C705-DCA3-83F9-57B4FEE78A0F}"/>
              </a:ext>
            </a:extLst>
          </p:cNvPr>
          <p:cNvSpPr/>
          <p:nvPr/>
        </p:nvSpPr>
        <p:spPr>
          <a:xfrm>
            <a:off x="3459121" y="1200261"/>
            <a:ext cx="2389908" cy="529936"/>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当社</a:t>
            </a:r>
          </a:p>
        </p:txBody>
      </p:sp>
      <p:sp>
        <p:nvSpPr>
          <p:cNvPr id="7" name="正方形/長方形 6">
            <a:extLst>
              <a:ext uri="{FF2B5EF4-FFF2-40B4-BE49-F238E27FC236}">
                <a16:creationId xmlns:a16="http://schemas.microsoft.com/office/drawing/2014/main" id="{44AD69C6-3237-8C72-83D5-C0E33A6A52F3}"/>
              </a:ext>
            </a:extLst>
          </p:cNvPr>
          <p:cNvSpPr/>
          <p:nvPr/>
        </p:nvSpPr>
        <p:spPr>
          <a:xfrm>
            <a:off x="481444" y="1200261"/>
            <a:ext cx="2389908" cy="529936"/>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t>仕入先</a:t>
            </a:r>
            <a:endParaRPr kumimoji="1" lang="ja-JP" altLang="en-US" dirty="0"/>
          </a:p>
        </p:txBody>
      </p:sp>
      <p:sp>
        <p:nvSpPr>
          <p:cNvPr id="8" name="テキスト ボックス 7">
            <a:extLst>
              <a:ext uri="{FF2B5EF4-FFF2-40B4-BE49-F238E27FC236}">
                <a16:creationId xmlns:a16="http://schemas.microsoft.com/office/drawing/2014/main" id="{681DA768-501B-8781-FEC8-FF1FACE77EC3}"/>
              </a:ext>
            </a:extLst>
          </p:cNvPr>
          <p:cNvSpPr txBox="1"/>
          <p:nvPr/>
        </p:nvSpPr>
        <p:spPr>
          <a:xfrm>
            <a:off x="3621688" y="2251587"/>
            <a:ext cx="1986116" cy="2308324"/>
          </a:xfrm>
          <a:prstGeom prst="rect">
            <a:avLst/>
          </a:prstGeom>
          <a:noFill/>
        </p:spPr>
        <p:txBody>
          <a:bodyPr wrap="square" rtlCol="0">
            <a:spAutoFit/>
          </a:bodyPr>
          <a:lstStyle/>
          <a:p>
            <a:r>
              <a:rPr lang="ja-JP" altLang="en-US" dirty="0"/>
              <a:t>部署名</a:t>
            </a:r>
            <a:endParaRPr lang="en-US" altLang="ja-JP" dirty="0"/>
          </a:p>
          <a:p>
            <a:r>
              <a:rPr lang="ja-JP" altLang="en-US" dirty="0"/>
              <a:t>総務部</a:t>
            </a:r>
            <a:r>
              <a:rPr lang="en-US" altLang="ja-JP" dirty="0"/>
              <a:t>5</a:t>
            </a:r>
            <a:r>
              <a:rPr lang="ja-JP" altLang="en-US" dirty="0"/>
              <a:t>名</a:t>
            </a:r>
            <a:endParaRPr lang="en-US" altLang="ja-JP" dirty="0"/>
          </a:p>
          <a:p>
            <a:r>
              <a:rPr lang="ja-JP" altLang="en-US" dirty="0"/>
              <a:t>経理部</a:t>
            </a:r>
            <a:r>
              <a:rPr lang="en-US" altLang="ja-JP" dirty="0"/>
              <a:t>2</a:t>
            </a:r>
            <a:r>
              <a:rPr lang="ja-JP" altLang="en-US" dirty="0"/>
              <a:t>名</a:t>
            </a:r>
            <a:endParaRPr lang="en-US" altLang="ja-JP" dirty="0"/>
          </a:p>
          <a:p>
            <a:r>
              <a:rPr lang="ja-JP" altLang="en-US" dirty="0"/>
              <a:t>営業部</a:t>
            </a:r>
            <a:r>
              <a:rPr lang="en-US" altLang="ja-JP" dirty="0"/>
              <a:t>10</a:t>
            </a:r>
            <a:r>
              <a:rPr lang="ja-JP" altLang="en-US" dirty="0"/>
              <a:t>名</a:t>
            </a:r>
            <a:endParaRPr lang="en-US" altLang="ja-JP" dirty="0"/>
          </a:p>
          <a:p>
            <a:r>
              <a:rPr lang="ja-JP" altLang="en-US" dirty="0"/>
              <a:t>製造部</a:t>
            </a:r>
            <a:r>
              <a:rPr lang="en-US" altLang="ja-JP" dirty="0"/>
              <a:t>36</a:t>
            </a:r>
            <a:r>
              <a:rPr lang="ja-JP" altLang="en-US" dirty="0"/>
              <a:t>名</a:t>
            </a:r>
            <a:endParaRPr lang="en-US" altLang="ja-JP" dirty="0"/>
          </a:p>
          <a:p>
            <a:r>
              <a:rPr lang="ja-JP" altLang="en-US" dirty="0"/>
              <a:t>配送部</a:t>
            </a:r>
            <a:r>
              <a:rPr lang="en-US" altLang="ja-JP" dirty="0"/>
              <a:t>2</a:t>
            </a:r>
            <a:r>
              <a:rPr lang="ja-JP" altLang="en-US" dirty="0"/>
              <a:t>名</a:t>
            </a:r>
            <a:endParaRPr lang="en-US" altLang="ja-JP" dirty="0"/>
          </a:p>
          <a:p>
            <a:endParaRPr lang="en-US" altLang="ja-JP" dirty="0"/>
          </a:p>
          <a:p>
            <a:r>
              <a:rPr lang="ja-JP" altLang="en-US" dirty="0"/>
              <a:t>全従業員：</a:t>
            </a:r>
            <a:r>
              <a:rPr lang="en-US" altLang="ja-JP" dirty="0"/>
              <a:t>55</a:t>
            </a:r>
            <a:r>
              <a:rPr lang="ja-JP" altLang="en-US" dirty="0"/>
              <a:t>名</a:t>
            </a:r>
            <a:endParaRPr lang="en-US" altLang="ja-JP" dirty="0"/>
          </a:p>
        </p:txBody>
      </p:sp>
      <p:sp>
        <p:nvSpPr>
          <p:cNvPr id="9" name="正方形/長方形 8">
            <a:extLst>
              <a:ext uri="{FF2B5EF4-FFF2-40B4-BE49-F238E27FC236}">
                <a16:creationId xmlns:a16="http://schemas.microsoft.com/office/drawing/2014/main" id="{44BD58B1-3D16-155F-02D6-89A4D2C98EFB}"/>
              </a:ext>
            </a:extLst>
          </p:cNvPr>
          <p:cNvSpPr/>
          <p:nvPr/>
        </p:nvSpPr>
        <p:spPr>
          <a:xfrm>
            <a:off x="481444" y="1776844"/>
            <a:ext cx="2389908" cy="4665519"/>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71D9A604-EA29-4C57-D6C8-2932F5BB7E97}"/>
              </a:ext>
            </a:extLst>
          </p:cNvPr>
          <p:cNvSpPr txBox="1"/>
          <p:nvPr/>
        </p:nvSpPr>
        <p:spPr>
          <a:xfrm>
            <a:off x="538147" y="2407109"/>
            <a:ext cx="1986116" cy="1200329"/>
          </a:xfrm>
          <a:prstGeom prst="rect">
            <a:avLst/>
          </a:prstGeom>
          <a:noFill/>
        </p:spPr>
        <p:txBody>
          <a:bodyPr wrap="square" rtlCol="0">
            <a:spAutoFit/>
          </a:bodyPr>
          <a:lstStyle/>
          <a:p>
            <a:r>
              <a:rPr lang="en-US" altLang="ja-JP" dirty="0"/>
              <a:t>A</a:t>
            </a:r>
            <a:r>
              <a:rPr lang="ja-JP" altLang="en-US" dirty="0"/>
              <a:t>社　</a:t>
            </a:r>
            <a:r>
              <a:rPr lang="en-US" altLang="ja-JP" dirty="0"/>
              <a:t>40%</a:t>
            </a:r>
          </a:p>
          <a:p>
            <a:r>
              <a:rPr lang="en-US" altLang="ja-JP" dirty="0"/>
              <a:t>B</a:t>
            </a:r>
            <a:r>
              <a:rPr lang="ja-JP" altLang="en-US" dirty="0"/>
              <a:t>社　</a:t>
            </a:r>
            <a:r>
              <a:rPr lang="en-US" altLang="ja-JP" dirty="0"/>
              <a:t>30%</a:t>
            </a:r>
          </a:p>
          <a:p>
            <a:r>
              <a:rPr lang="en-US" altLang="ja-JP" dirty="0"/>
              <a:t>C</a:t>
            </a:r>
            <a:r>
              <a:rPr lang="ja-JP" altLang="en-US" dirty="0"/>
              <a:t>社　</a:t>
            </a:r>
            <a:r>
              <a:rPr lang="en-US" altLang="ja-JP" dirty="0"/>
              <a:t>20%</a:t>
            </a:r>
          </a:p>
          <a:p>
            <a:r>
              <a:rPr lang="en-US" altLang="ja-JP" dirty="0"/>
              <a:t>D</a:t>
            </a:r>
            <a:r>
              <a:rPr lang="ja-JP" altLang="en-US" dirty="0"/>
              <a:t>社　</a:t>
            </a:r>
            <a:r>
              <a:rPr lang="en-US" altLang="ja-JP" dirty="0"/>
              <a:t>10%</a:t>
            </a:r>
          </a:p>
        </p:txBody>
      </p:sp>
      <p:sp>
        <p:nvSpPr>
          <p:cNvPr id="11" name="正方形/長方形 10">
            <a:extLst>
              <a:ext uri="{FF2B5EF4-FFF2-40B4-BE49-F238E27FC236}">
                <a16:creationId xmlns:a16="http://schemas.microsoft.com/office/drawing/2014/main" id="{B7BFFEE0-C361-00ED-0AE2-51F0CD568F88}"/>
              </a:ext>
            </a:extLst>
          </p:cNvPr>
          <p:cNvSpPr/>
          <p:nvPr/>
        </p:nvSpPr>
        <p:spPr>
          <a:xfrm>
            <a:off x="538147" y="1862129"/>
            <a:ext cx="2099522" cy="396039"/>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野　菜</a:t>
            </a:r>
          </a:p>
        </p:txBody>
      </p:sp>
      <p:sp>
        <p:nvSpPr>
          <p:cNvPr id="12" name="正方形/長方形 11">
            <a:extLst>
              <a:ext uri="{FF2B5EF4-FFF2-40B4-BE49-F238E27FC236}">
                <a16:creationId xmlns:a16="http://schemas.microsoft.com/office/drawing/2014/main" id="{87516E35-6ED7-7B6A-3275-16B4777A836A}"/>
              </a:ext>
            </a:extLst>
          </p:cNvPr>
          <p:cNvSpPr/>
          <p:nvPr/>
        </p:nvSpPr>
        <p:spPr>
          <a:xfrm>
            <a:off x="538147" y="3739541"/>
            <a:ext cx="2099522" cy="396039"/>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調味料</a:t>
            </a:r>
            <a:endParaRPr kumimoji="1" lang="ja-JP" altLang="en-US" dirty="0">
              <a:solidFill>
                <a:schemeClr val="tx1"/>
              </a:solidFill>
            </a:endParaRPr>
          </a:p>
        </p:txBody>
      </p:sp>
      <p:sp>
        <p:nvSpPr>
          <p:cNvPr id="13" name="テキスト ボックス 12">
            <a:extLst>
              <a:ext uri="{FF2B5EF4-FFF2-40B4-BE49-F238E27FC236}">
                <a16:creationId xmlns:a16="http://schemas.microsoft.com/office/drawing/2014/main" id="{4DE7D81B-CF61-2C65-5EF4-A23D6AC55F98}"/>
              </a:ext>
            </a:extLst>
          </p:cNvPr>
          <p:cNvSpPr txBox="1"/>
          <p:nvPr/>
        </p:nvSpPr>
        <p:spPr>
          <a:xfrm>
            <a:off x="538147" y="4236745"/>
            <a:ext cx="1986116" cy="1200329"/>
          </a:xfrm>
          <a:prstGeom prst="rect">
            <a:avLst/>
          </a:prstGeom>
          <a:noFill/>
        </p:spPr>
        <p:txBody>
          <a:bodyPr wrap="square" rtlCol="0">
            <a:spAutoFit/>
          </a:bodyPr>
          <a:lstStyle/>
          <a:p>
            <a:r>
              <a:rPr lang="en-US" altLang="ja-JP" dirty="0"/>
              <a:t>E</a:t>
            </a:r>
            <a:r>
              <a:rPr lang="ja-JP" altLang="en-US" dirty="0"/>
              <a:t>社　</a:t>
            </a:r>
            <a:r>
              <a:rPr lang="en-US" altLang="ja-JP" dirty="0"/>
              <a:t>40%</a:t>
            </a:r>
          </a:p>
          <a:p>
            <a:r>
              <a:rPr lang="en-US" altLang="ja-JP" dirty="0"/>
              <a:t>F</a:t>
            </a:r>
            <a:r>
              <a:rPr lang="ja-JP" altLang="en-US" dirty="0"/>
              <a:t>社　</a:t>
            </a:r>
            <a:r>
              <a:rPr lang="en-US" altLang="ja-JP" dirty="0"/>
              <a:t>30%</a:t>
            </a:r>
          </a:p>
          <a:p>
            <a:r>
              <a:rPr lang="en-US" altLang="ja-JP" dirty="0"/>
              <a:t>G</a:t>
            </a:r>
            <a:r>
              <a:rPr lang="ja-JP" altLang="en-US" dirty="0"/>
              <a:t>社　</a:t>
            </a:r>
            <a:r>
              <a:rPr lang="en-US" altLang="ja-JP" dirty="0"/>
              <a:t>20%</a:t>
            </a:r>
          </a:p>
          <a:p>
            <a:r>
              <a:rPr lang="en-US" altLang="ja-JP" dirty="0"/>
              <a:t>H</a:t>
            </a:r>
            <a:r>
              <a:rPr lang="ja-JP" altLang="en-US" dirty="0"/>
              <a:t>社　</a:t>
            </a:r>
            <a:r>
              <a:rPr lang="en-US" altLang="ja-JP" dirty="0"/>
              <a:t>10%</a:t>
            </a:r>
          </a:p>
        </p:txBody>
      </p:sp>
      <p:sp>
        <p:nvSpPr>
          <p:cNvPr id="14" name="矢印: 右 13">
            <a:extLst>
              <a:ext uri="{FF2B5EF4-FFF2-40B4-BE49-F238E27FC236}">
                <a16:creationId xmlns:a16="http://schemas.microsoft.com/office/drawing/2014/main" id="{47E836B0-9AA4-6E4A-4F8B-8182ED117AD4}"/>
              </a:ext>
            </a:extLst>
          </p:cNvPr>
          <p:cNvSpPr/>
          <p:nvPr/>
        </p:nvSpPr>
        <p:spPr>
          <a:xfrm>
            <a:off x="2894361" y="2540005"/>
            <a:ext cx="541751" cy="3693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0B294520-BF7A-9EEF-0040-6AE5AD79204D}"/>
              </a:ext>
            </a:extLst>
          </p:cNvPr>
          <p:cNvSpPr/>
          <p:nvPr/>
        </p:nvSpPr>
        <p:spPr>
          <a:xfrm>
            <a:off x="6436268" y="1200261"/>
            <a:ext cx="2389908" cy="529936"/>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顧客</a:t>
            </a:r>
          </a:p>
        </p:txBody>
      </p:sp>
      <p:sp>
        <p:nvSpPr>
          <p:cNvPr id="16" name="正方形/長方形 15">
            <a:extLst>
              <a:ext uri="{FF2B5EF4-FFF2-40B4-BE49-F238E27FC236}">
                <a16:creationId xmlns:a16="http://schemas.microsoft.com/office/drawing/2014/main" id="{7A9AA6A0-34B3-E871-585D-37352275765C}"/>
              </a:ext>
            </a:extLst>
          </p:cNvPr>
          <p:cNvSpPr/>
          <p:nvPr/>
        </p:nvSpPr>
        <p:spPr>
          <a:xfrm>
            <a:off x="6436268" y="1776844"/>
            <a:ext cx="2389908" cy="2163504"/>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C0E2C1E5-9B1A-EB21-5FEF-738EB7DE7578}"/>
              </a:ext>
            </a:extLst>
          </p:cNvPr>
          <p:cNvSpPr txBox="1"/>
          <p:nvPr/>
        </p:nvSpPr>
        <p:spPr>
          <a:xfrm>
            <a:off x="6492971" y="2269461"/>
            <a:ext cx="1986116" cy="923330"/>
          </a:xfrm>
          <a:prstGeom prst="rect">
            <a:avLst/>
          </a:prstGeom>
          <a:noFill/>
        </p:spPr>
        <p:txBody>
          <a:bodyPr wrap="square" rtlCol="0">
            <a:spAutoFit/>
          </a:bodyPr>
          <a:lstStyle/>
          <a:p>
            <a:r>
              <a:rPr lang="en-US" altLang="ja-JP" dirty="0"/>
              <a:t>I </a:t>
            </a:r>
            <a:r>
              <a:rPr lang="ja-JP" altLang="en-US" dirty="0"/>
              <a:t>社　</a:t>
            </a:r>
            <a:r>
              <a:rPr lang="en-US" altLang="ja-JP" dirty="0"/>
              <a:t>40%</a:t>
            </a:r>
          </a:p>
          <a:p>
            <a:r>
              <a:rPr lang="en-US" altLang="ja-JP" dirty="0"/>
              <a:t>J </a:t>
            </a:r>
            <a:r>
              <a:rPr lang="ja-JP" altLang="en-US" dirty="0"/>
              <a:t>社　</a:t>
            </a:r>
            <a:r>
              <a:rPr lang="en-US" altLang="ja-JP" dirty="0"/>
              <a:t>30%</a:t>
            </a:r>
          </a:p>
          <a:p>
            <a:r>
              <a:rPr lang="en-US" altLang="ja-JP" dirty="0"/>
              <a:t>K</a:t>
            </a:r>
            <a:r>
              <a:rPr lang="ja-JP" altLang="en-US" dirty="0"/>
              <a:t>社　</a:t>
            </a:r>
            <a:r>
              <a:rPr lang="en-US" altLang="ja-JP" dirty="0"/>
              <a:t>20%</a:t>
            </a:r>
          </a:p>
        </p:txBody>
      </p:sp>
      <p:sp>
        <p:nvSpPr>
          <p:cNvPr id="18" name="正方形/長方形 17">
            <a:extLst>
              <a:ext uri="{FF2B5EF4-FFF2-40B4-BE49-F238E27FC236}">
                <a16:creationId xmlns:a16="http://schemas.microsoft.com/office/drawing/2014/main" id="{67A16E6A-DE41-B8C6-270C-98ECCC7045D2}"/>
              </a:ext>
            </a:extLst>
          </p:cNvPr>
          <p:cNvSpPr/>
          <p:nvPr/>
        </p:nvSpPr>
        <p:spPr>
          <a:xfrm>
            <a:off x="6492971" y="1862129"/>
            <a:ext cx="2099522" cy="396039"/>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小売店</a:t>
            </a:r>
            <a:endParaRPr kumimoji="1" lang="ja-JP" altLang="en-US" dirty="0">
              <a:solidFill>
                <a:schemeClr val="tx1"/>
              </a:solidFill>
            </a:endParaRPr>
          </a:p>
        </p:txBody>
      </p:sp>
      <p:sp>
        <p:nvSpPr>
          <p:cNvPr id="22" name="矢印: 右 21">
            <a:extLst>
              <a:ext uri="{FF2B5EF4-FFF2-40B4-BE49-F238E27FC236}">
                <a16:creationId xmlns:a16="http://schemas.microsoft.com/office/drawing/2014/main" id="{18F7F3BB-3A84-D740-9C49-055EFBAC4243}"/>
              </a:ext>
            </a:extLst>
          </p:cNvPr>
          <p:cNvSpPr/>
          <p:nvPr/>
        </p:nvSpPr>
        <p:spPr>
          <a:xfrm>
            <a:off x="5871773" y="2540005"/>
            <a:ext cx="541751" cy="3693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3DD09873-BCEA-1699-E1A2-BCB6E9119FED}"/>
              </a:ext>
            </a:extLst>
          </p:cNvPr>
          <p:cNvSpPr/>
          <p:nvPr/>
        </p:nvSpPr>
        <p:spPr>
          <a:xfrm>
            <a:off x="9469521" y="1200261"/>
            <a:ext cx="2389908" cy="529936"/>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エンドユーザー</a:t>
            </a:r>
          </a:p>
        </p:txBody>
      </p:sp>
      <p:sp>
        <p:nvSpPr>
          <p:cNvPr id="31" name="正方形/長方形 30">
            <a:extLst>
              <a:ext uri="{FF2B5EF4-FFF2-40B4-BE49-F238E27FC236}">
                <a16:creationId xmlns:a16="http://schemas.microsoft.com/office/drawing/2014/main" id="{1F2CF654-E4D1-1482-3AB3-4DBB2A1BE8B3}"/>
              </a:ext>
            </a:extLst>
          </p:cNvPr>
          <p:cNvSpPr/>
          <p:nvPr/>
        </p:nvSpPr>
        <p:spPr>
          <a:xfrm>
            <a:off x="9469521" y="1776844"/>
            <a:ext cx="2389908" cy="4665519"/>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矢印: 右 35">
            <a:extLst>
              <a:ext uri="{FF2B5EF4-FFF2-40B4-BE49-F238E27FC236}">
                <a16:creationId xmlns:a16="http://schemas.microsoft.com/office/drawing/2014/main" id="{C9D68D5C-7827-332C-1E09-4C330FF7F9F2}"/>
              </a:ext>
            </a:extLst>
          </p:cNvPr>
          <p:cNvSpPr/>
          <p:nvPr/>
        </p:nvSpPr>
        <p:spPr>
          <a:xfrm>
            <a:off x="8877740" y="2540005"/>
            <a:ext cx="541751" cy="3693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F54F6AFA-DCAA-4636-EE4A-E37DEB86997A}"/>
              </a:ext>
            </a:extLst>
          </p:cNvPr>
          <p:cNvSpPr/>
          <p:nvPr/>
        </p:nvSpPr>
        <p:spPr>
          <a:xfrm>
            <a:off x="6436268" y="4552386"/>
            <a:ext cx="2389908" cy="529936"/>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t>協力会社</a:t>
            </a:r>
            <a:endParaRPr kumimoji="1" lang="ja-JP" altLang="en-US" dirty="0"/>
          </a:p>
        </p:txBody>
      </p:sp>
      <p:sp>
        <p:nvSpPr>
          <p:cNvPr id="38" name="正方形/長方形 37">
            <a:extLst>
              <a:ext uri="{FF2B5EF4-FFF2-40B4-BE49-F238E27FC236}">
                <a16:creationId xmlns:a16="http://schemas.microsoft.com/office/drawing/2014/main" id="{A84B805E-7ED6-8225-154A-D97836FD9983}"/>
              </a:ext>
            </a:extLst>
          </p:cNvPr>
          <p:cNvSpPr/>
          <p:nvPr/>
        </p:nvSpPr>
        <p:spPr>
          <a:xfrm>
            <a:off x="6436268" y="5142365"/>
            <a:ext cx="2389908" cy="1321623"/>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a:extLst>
              <a:ext uri="{FF2B5EF4-FFF2-40B4-BE49-F238E27FC236}">
                <a16:creationId xmlns:a16="http://schemas.microsoft.com/office/drawing/2014/main" id="{F5DF2D33-6494-71C6-16E7-3C3B9D5C18A1}"/>
              </a:ext>
            </a:extLst>
          </p:cNvPr>
          <p:cNvSpPr txBox="1"/>
          <p:nvPr/>
        </p:nvSpPr>
        <p:spPr>
          <a:xfrm>
            <a:off x="6492970" y="5778898"/>
            <a:ext cx="2333205" cy="646331"/>
          </a:xfrm>
          <a:prstGeom prst="rect">
            <a:avLst/>
          </a:prstGeom>
          <a:noFill/>
        </p:spPr>
        <p:txBody>
          <a:bodyPr wrap="square" rtlCol="0">
            <a:spAutoFit/>
          </a:bodyPr>
          <a:lstStyle/>
          <a:p>
            <a:r>
              <a:rPr lang="en-US" altLang="ja-JP" dirty="0"/>
              <a:t>L</a:t>
            </a:r>
            <a:r>
              <a:rPr lang="ja-JP" altLang="en-US" dirty="0"/>
              <a:t>社　</a:t>
            </a:r>
            <a:r>
              <a:rPr lang="en-US" altLang="ja-JP" dirty="0"/>
              <a:t>50%</a:t>
            </a:r>
          </a:p>
          <a:p>
            <a:r>
              <a:rPr lang="en-US" altLang="ja-JP" dirty="0"/>
              <a:t>M</a:t>
            </a:r>
            <a:r>
              <a:rPr lang="ja-JP" altLang="en-US" dirty="0"/>
              <a:t>社　</a:t>
            </a:r>
            <a:r>
              <a:rPr lang="en-US" altLang="ja-JP" dirty="0"/>
              <a:t>50%</a:t>
            </a:r>
          </a:p>
        </p:txBody>
      </p:sp>
      <p:sp>
        <p:nvSpPr>
          <p:cNvPr id="40" name="正方形/長方形 39">
            <a:extLst>
              <a:ext uri="{FF2B5EF4-FFF2-40B4-BE49-F238E27FC236}">
                <a16:creationId xmlns:a16="http://schemas.microsoft.com/office/drawing/2014/main" id="{7157B111-BB22-684F-726D-1F37F6E40782}"/>
              </a:ext>
            </a:extLst>
          </p:cNvPr>
          <p:cNvSpPr/>
          <p:nvPr/>
        </p:nvSpPr>
        <p:spPr>
          <a:xfrm>
            <a:off x="6492971" y="5233918"/>
            <a:ext cx="2099522" cy="396039"/>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カット野菜</a:t>
            </a:r>
            <a:endParaRPr kumimoji="1" lang="ja-JP" altLang="en-US" dirty="0">
              <a:solidFill>
                <a:schemeClr val="tx1"/>
              </a:solidFill>
            </a:endParaRPr>
          </a:p>
        </p:txBody>
      </p:sp>
      <p:sp>
        <p:nvSpPr>
          <p:cNvPr id="43" name="テキスト ボックス 42">
            <a:extLst>
              <a:ext uri="{FF2B5EF4-FFF2-40B4-BE49-F238E27FC236}">
                <a16:creationId xmlns:a16="http://schemas.microsoft.com/office/drawing/2014/main" id="{FD71793E-A51C-8B72-8BBB-2B8ED16E9F66}"/>
              </a:ext>
            </a:extLst>
          </p:cNvPr>
          <p:cNvSpPr txBox="1"/>
          <p:nvPr/>
        </p:nvSpPr>
        <p:spPr>
          <a:xfrm>
            <a:off x="9471055" y="2258168"/>
            <a:ext cx="2182798" cy="2031325"/>
          </a:xfrm>
          <a:prstGeom prst="rect">
            <a:avLst/>
          </a:prstGeom>
          <a:noFill/>
        </p:spPr>
        <p:txBody>
          <a:bodyPr wrap="square" rtlCol="0">
            <a:spAutoFit/>
          </a:bodyPr>
          <a:lstStyle/>
          <a:p>
            <a:r>
              <a:rPr lang="ja-JP" altLang="en-US" dirty="0"/>
              <a:t>メインターゲット</a:t>
            </a:r>
            <a:endParaRPr lang="en-US" altLang="ja-JP" dirty="0"/>
          </a:p>
          <a:p>
            <a:endParaRPr lang="en-US" altLang="ja-JP" dirty="0"/>
          </a:p>
          <a:p>
            <a:r>
              <a:rPr lang="ja-JP" altLang="en-US" dirty="0"/>
              <a:t>子育て世代が、栄養価が高く。調理時間を時短できる商品を提供している</a:t>
            </a:r>
            <a:endParaRPr lang="en-US" altLang="ja-JP" dirty="0"/>
          </a:p>
        </p:txBody>
      </p:sp>
      <p:sp>
        <p:nvSpPr>
          <p:cNvPr id="44" name="矢印: 右 43">
            <a:extLst>
              <a:ext uri="{FF2B5EF4-FFF2-40B4-BE49-F238E27FC236}">
                <a16:creationId xmlns:a16="http://schemas.microsoft.com/office/drawing/2014/main" id="{2B286E6C-CE32-A748-B7E3-AD403E4E7A0A}"/>
              </a:ext>
            </a:extLst>
          </p:cNvPr>
          <p:cNvSpPr/>
          <p:nvPr/>
        </p:nvSpPr>
        <p:spPr>
          <a:xfrm rot="16200000">
            <a:off x="7321017" y="4061701"/>
            <a:ext cx="541751" cy="3693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9C995DDF-3480-E0AB-EEB3-5E4EB3FAC775}"/>
              </a:ext>
            </a:extLst>
          </p:cNvPr>
          <p:cNvSpPr txBox="1"/>
          <p:nvPr/>
        </p:nvSpPr>
        <p:spPr>
          <a:xfrm>
            <a:off x="6523518" y="3560653"/>
            <a:ext cx="1986116" cy="369332"/>
          </a:xfrm>
          <a:prstGeom prst="rect">
            <a:avLst/>
          </a:prstGeom>
          <a:noFill/>
        </p:spPr>
        <p:txBody>
          <a:bodyPr wrap="square" rtlCol="0">
            <a:spAutoFit/>
          </a:bodyPr>
          <a:lstStyle/>
          <a:p>
            <a:r>
              <a:rPr lang="ja-JP" altLang="en-US" dirty="0"/>
              <a:t>楽天  </a:t>
            </a:r>
            <a:r>
              <a:rPr lang="en-US" altLang="ja-JP" dirty="0"/>
              <a:t>10%</a:t>
            </a:r>
          </a:p>
        </p:txBody>
      </p:sp>
      <p:sp>
        <p:nvSpPr>
          <p:cNvPr id="46" name="正方形/長方形 45">
            <a:extLst>
              <a:ext uri="{FF2B5EF4-FFF2-40B4-BE49-F238E27FC236}">
                <a16:creationId xmlns:a16="http://schemas.microsoft.com/office/drawing/2014/main" id="{5AB65800-C9D5-76EF-18D5-2093EDF1D7A5}"/>
              </a:ext>
            </a:extLst>
          </p:cNvPr>
          <p:cNvSpPr/>
          <p:nvPr/>
        </p:nvSpPr>
        <p:spPr>
          <a:xfrm>
            <a:off x="6523518" y="3163156"/>
            <a:ext cx="2099522" cy="396039"/>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個人（</a:t>
            </a:r>
            <a:r>
              <a:rPr lang="en-US" altLang="ja-JP">
                <a:solidFill>
                  <a:schemeClr val="tx1"/>
                </a:solidFill>
              </a:rPr>
              <a:t>EC</a:t>
            </a:r>
            <a:r>
              <a:rPr kumimoji="1" lang="ja-JP" altLang="en-US">
                <a:solidFill>
                  <a:schemeClr val="tx1"/>
                </a:solidFill>
              </a:rPr>
              <a:t>販売）</a:t>
            </a:r>
            <a:endParaRPr kumimoji="1" lang="ja-JP" altLang="en-US" dirty="0">
              <a:solidFill>
                <a:schemeClr val="tx1"/>
              </a:solidFill>
            </a:endParaRPr>
          </a:p>
        </p:txBody>
      </p:sp>
      <p:sp>
        <p:nvSpPr>
          <p:cNvPr id="47" name="矢印: 右 46">
            <a:extLst>
              <a:ext uri="{FF2B5EF4-FFF2-40B4-BE49-F238E27FC236}">
                <a16:creationId xmlns:a16="http://schemas.microsoft.com/office/drawing/2014/main" id="{AE670F1F-D00F-1F27-7029-948D65243453}"/>
              </a:ext>
            </a:extLst>
          </p:cNvPr>
          <p:cNvSpPr/>
          <p:nvPr/>
        </p:nvSpPr>
        <p:spPr>
          <a:xfrm>
            <a:off x="5866165" y="5583586"/>
            <a:ext cx="541751" cy="3693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AB31C094-4591-1CA6-2FEC-F79017A41148}"/>
              </a:ext>
            </a:extLst>
          </p:cNvPr>
          <p:cNvSpPr txBox="1"/>
          <p:nvPr/>
        </p:nvSpPr>
        <p:spPr>
          <a:xfrm>
            <a:off x="5497227" y="230970"/>
            <a:ext cx="6251625" cy="646331"/>
          </a:xfrm>
          <a:prstGeom prst="rect">
            <a:avLst/>
          </a:prstGeom>
          <a:noFill/>
        </p:spPr>
        <p:txBody>
          <a:bodyPr wrap="square" rtlCol="0">
            <a:spAutoFit/>
          </a:bodyPr>
          <a:lstStyle/>
          <a:p>
            <a:r>
              <a:rPr lang="ja-JP" altLang="en-US" sz="1200" dirty="0"/>
              <a:t>あくまで全体の概略を明らかにし、事業活動の中で事業がどのように動くかを明らかにするためのものです。</a:t>
            </a:r>
            <a:endParaRPr lang="en-US" altLang="ja-JP" sz="1200" dirty="0"/>
          </a:p>
          <a:p>
            <a:r>
              <a:rPr lang="ja-JP" altLang="en-US" sz="1200" dirty="0"/>
              <a:t>仕入先は売上原価に計上するもので主だったものを記入ください</a:t>
            </a:r>
            <a:endParaRPr lang="en-US" altLang="ja-JP" sz="1200" dirty="0"/>
          </a:p>
        </p:txBody>
      </p:sp>
      <p:sp>
        <p:nvSpPr>
          <p:cNvPr id="2" name="正方形/長方形 1">
            <a:extLst>
              <a:ext uri="{FF2B5EF4-FFF2-40B4-BE49-F238E27FC236}">
                <a16:creationId xmlns:a16="http://schemas.microsoft.com/office/drawing/2014/main" id="{698168D5-7388-13FE-C129-50B0A33D0874}"/>
              </a:ext>
            </a:extLst>
          </p:cNvPr>
          <p:cNvSpPr/>
          <p:nvPr/>
        </p:nvSpPr>
        <p:spPr>
          <a:xfrm>
            <a:off x="538147" y="5483721"/>
            <a:ext cx="2099522" cy="396039"/>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資材</a:t>
            </a:r>
          </a:p>
        </p:txBody>
      </p:sp>
      <p:sp>
        <p:nvSpPr>
          <p:cNvPr id="3" name="テキスト ボックス 2">
            <a:extLst>
              <a:ext uri="{FF2B5EF4-FFF2-40B4-BE49-F238E27FC236}">
                <a16:creationId xmlns:a16="http://schemas.microsoft.com/office/drawing/2014/main" id="{E14BBE40-6CBD-D374-1FDE-5C07E20577D6}"/>
              </a:ext>
            </a:extLst>
          </p:cNvPr>
          <p:cNvSpPr txBox="1"/>
          <p:nvPr/>
        </p:nvSpPr>
        <p:spPr>
          <a:xfrm>
            <a:off x="530843" y="5995915"/>
            <a:ext cx="1986116" cy="369332"/>
          </a:xfrm>
          <a:prstGeom prst="rect">
            <a:avLst/>
          </a:prstGeom>
          <a:noFill/>
        </p:spPr>
        <p:txBody>
          <a:bodyPr wrap="square" rtlCol="0">
            <a:spAutoFit/>
          </a:bodyPr>
          <a:lstStyle/>
          <a:p>
            <a:r>
              <a:rPr lang="en-US" altLang="ja-JP" dirty="0"/>
              <a:t>N</a:t>
            </a:r>
            <a:r>
              <a:rPr lang="ja-JP" altLang="en-US" dirty="0"/>
              <a:t>社　</a:t>
            </a:r>
            <a:r>
              <a:rPr lang="en-US" altLang="ja-JP" dirty="0"/>
              <a:t>100%</a:t>
            </a:r>
          </a:p>
        </p:txBody>
      </p:sp>
    </p:spTree>
    <p:extLst>
      <p:ext uri="{BB962C8B-B14F-4D97-AF65-F5344CB8AC3E}">
        <p14:creationId xmlns:p14="http://schemas.microsoft.com/office/powerpoint/2010/main" val="328473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0AA0C-EFBC-4DCD-7758-A51B6FA80393}"/>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73B42D5-6CBA-B8A0-48B8-153305E5D2D9}"/>
              </a:ext>
            </a:extLst>
          </p:cNvPr>
          <p:cNvSpPr txBox="1"/>
          <p:nvPr/>
        </p:nvSpPr>
        <p:spPr>
          <a:xfrm>
            <a:off x="394854" y="415636"/>
            <a:ext cx="4265636"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ビジネスモデル（</a:t>
            </a:r>
            <a:r>
              <a:rPr kumimoji="1" lang="en-US" altLang="ja-JP" dirty="0">
                <a:latin typeface="メイリオ" panose="020B0604030504040204" pitchFamily="50" charset="-128"/>
                <a:ea typeface="メイリオ" panose="020B0604030504040204" pitchFamily="50" charset="-128"/>
              </a:rPr>
              <a:t>WEB</a:t>
            </a:r>
            <a:r>
              <a:rPr kumimoji="1" lang="ja-JP" altLang="en-US" dirty="0">
                <a:latin typeface="メイリオ" panose="020B0604030504040204" pitchFamily="50" charset="-128"/>
                <a:ea typeface="メイリオ" panose="020B0604030504040204" pitchFamily="50" charset="-128"/>
              </a:rPr>
              <a:t>製作会社の例）</a:t>
            </a:r>
          </a:p>
        </p:txBody>
      </p:sp>
      <p:sp>
        <p:nvSpPr>
          <p:cNvPr id="5" name="正方形/長方形 4">
            <a:extLst>
              <a:ext uri="{FF2B5EF4-FFF2-40B4-BE49-F238E27FC236}">
                <a16:creationId xmlns:a16="http://schemas.microsoft.com/office/drawing/2014/main" id="{9407E0E9-64F7-A663-91DE-91CB5F09C119}"/>
              </a:ext>
            </a:extLst>
          </p:cNvPr>
          <p:cNvSpPr/>
          <p:nvPr/>
        </p:nvSpPr>
        <p:spPr>
          <a:xfrm>
            <a:off x="1708979" y="1649025"/>
            <a:ext cx="2389908" cy="4717473"/>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a:extLst>
              <a:ext uri="{FF2B5EF4-FFF2-40B4-BE49-F238E27FC236}">
                <a16:creationId xmlns:a16="http://schemas.microsoft.com/office/drawing/2014/main" id="{74790CC1-0EDC-0029-D166-F13DA2B96275}"/>
              </a:ext>
            </a:extLst>
          </p:cNvPr>
          <p:cNvSpPr/>
          <p:nvPr/>
        </p:nvSpPr>
        <p:spPr>
          <a:xfrm>
            <a:off x="1708979" y="1072442"/>
            <a:ext cx="2389908" cy="529936"/>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当社</a:t>
            </a:r>
          </a:p>
        </p:txBody>
      </p:sp>
      <p:sp>
        <p:nvSpPr>
          <p:cNvPr id="8" name="テキスト ボックス 7">
            <a:extLst>
              <a:ext uri="{FF2B5EF4-FFF2-40B4-BE49-F238E27FC236}">
                <a16:creationId xmlns:a16="http://schemas.microsoft.com/office/drawing/2014/main" id="{853CC698-BF7D-BF28-E2A9-77DFD15C9F87}"/>
              </a:ext>
            </a:extLst>
          </p:cNvPr>
          <p:cNvSpPr txBox="1"/>
          <p:nvPr/>
        </p:nvSpPr>
        <p:spPr>
          <a:xfrm>
            <a:off x="1871545" y="2123768"/>
            <a:ext cx="2314591" cy="2031325"/>
          </a:xfrm>
          <a:prstGeom prst="rect">
            <a:avLst/>
          </a:prstGeom>
          <a:noFill/>
        </p:spPr>
        <p:txBody>
          <a:bodyPr wrap="square" rtlCol="0">
            <a:spAutoFit/>
          </a:bodyPr>
          <a:lstStyle/>
          <a:p>
            <a:r>
              <a:rPr lang="ja-JP" altLang="en-US" dirty="0"/>
              <a:t>部署名</a:t>
            </a:r>
            <a:endParaRPr lang="en-US" altLang="ja-JP" dirty="0"/>
          </a:p>
          <a:p>
            <a:r>
              <a:rPr lang="ja-JP" altLang="en-US" dirty="0"/>
              <a:t>人事総務部</a:t>
            </a:r>
            <a:r>
              <a:rPr lang="en-US" altLang="ja-JP" dirty="0"/>
              <a:t>2</a:t>
            </a:r>
            <a:r>
              <a:rPr lang="ja-JP" altLang="en-US" dirty="0"/>
              <a:t>名</a:t>
            </a:r>
            <a:endParaRPr lang="en-US" altLang="ja-JP" dirty="0"/>
          </a:p>
          <a:p>
            <a:r>
              <a:rPr lang="ja-JP" altLang="en-US" dirty="0"/>
              <a:t>営業部</a:t>
            </a:r>
            <a:r>
              <a:rPr lang="en-US" altLang="ja-JP" dirty="0"/>
              <a:t>1</a:t>
            </a:r>
            <a:r>
              <a:rPr lang="ja-JP" altLang="en-US" dirty="0"/>
              <a:t>名</a:t>
            </a:r>
            <a:endParaRPr lang="en-US" altLang="ja-JP" dirty="0"/>
          </a:p>
          <a:p>
            <a:r>
              <a:rPr lang="ja-JP" altLang="en-US" dirty="0"/>
              <a:t>顧客サポート部</a:t>
            </a:r>
            <a:r>
              <a:rPr lang="en-US" altLang="ja-JP" dirty="0"/>
              <a:t>2</a:t>
            </a:r>
            <a:r>
              <a:rPr lang="ja-JP" altLang="en-US" dirty="0"/>
              <a:t>名</a:t>
            </a:r>
            <a:endParaRPr lang="en-US" altLang="ja-JP" dirty="0"/>
          </a:p>
          <a:p>
            <a:r>
              <a:rPr lang="ja-JP" altLang="en-US" dirty="0"/>
              <a:t>制作部</a:t>
            </a:r>
            <a:r>
              <a:rPr lang="en-US" altLang="ja-JP" dirty="0"/>
              <a:t>10</a:t>
            </a:r>
            <a:r>
              <a:rPr lang="ja-JP" altLang="en-US" dirty="0"/>
              <a:t>名</a:t>
            </a:r>
            <a:endParaRPr lang="en-US" altLang="ja-JP" dirty="0"/>
          </a:p>
          <a:p>
            <a:endParaRPr lang="en-US" altLang="ja-JP" dirty="0"/>
          </a:p>
          <a:p>
            <a:r>
              <a:rPr lang="ja-JP" altLang="en-US" dirty="0"/>
              <a:t>全従業員：</a:t>
            </a:r>
            <a:r>
              <a:rPr lang="en-US" altLang="ja-JP" dirty="0"/>
              <a:t>15</a:t>
            </a:r>
            <a:r>
              <a:rPr lang="ja-JP" altLang="en-US" dirty="0"/>
              <a:t>名</a:t>
            </a:r>
            <a:endParaRPr lang="en-US" altLang="ja-JP" dirty="0"/>
          </a:p>
        </p:txBody>
      </p:sp>
      <p:sp>
        <p:nvSpPr>
          <p:cNvPr id="15" name="正方形/長方形 14">
            <a:extLst>
              <a:ext uri="{FF2B5EF4-FFF2-40B4-BE49-F238E27FC236}">
                <a16:creationId xmlns:a16="http://schemas.microsoft.com/office/drawing/2014/main" id="{7F5C685F-CDAA-34BD-716A-DF6DDEE959B6}"/>
              </a:ext>
            </a:extLst>
          </p:cNvPr>
          <p:cNvSpPr/>
          <p:nvPr/>
        </p:nvSpPr>
        <p:spPr>
          <a:xfrm>
            <a:off x="4686126" y="1072442"/>
            <a:ext cx="2389908" cy="529936"/>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顧客</a:t>
            </a:r>
          </a:p>
        </p:txBody>
      </p:sp>
      <p:sp>
        <p:nvSpPr>
          <p:cNvPr id="16" name="正方形/長方形 15">
            <a:extLst>
              <a:ext uri="{FF2B5EF4-FFF2-40B4-BE49-F238E27FC236}">
                <a16:creationId xmlns:a16="http://schemas.microsoft.com/office/drawing/2014/main" id="{04C0FF8E-9151-E7DE-246B-BFBD3777A0C5}"/>
              </a:ext>
            </a:extLst>
          </p:cNvPr>
          <p:cNvSpPr/>
          <p:nvPr/>
        </p:nvSpPr>
        <p:spPr>
          <a:xfrm>
            <a:off x="4686126" y="1649025"/>
            <a:ext cx="2389908" cy="2163504"/>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86B005FB-2679-627E-B98E-63AA23B06F2D}"/>
              </a:ext>
            </a:extLst>
          </p:cNvPr>
          <p:cNvSpPr txBox="1"/>
          <p:nvPr/>
        </p:nvSpPr>
        <p:spPr>
          <a:xfrm>
            <a:off x="4742829" y="2141642"/>
            <a:ext cx="1986116" cy="369332"/>
          </a:xfrm>
          <a:prstGeom prst="rect">
            <a:avLst/>
          </a:prstGeom>
          <a:noFill/>
        </p:spPr>
        <p:txBody>
          <a:bodyPr wrap="square" rtlCol="0">
            <a:spAutoFit/>
          </a:bodyPr>
          <a:lstStyle/>
          <a:p>
            <a:r>
              <a:rPr lang="ja-JP" altLang="en-US" dirty="0"/>
              <a:t>　</a:t>
            </a:r>
            <a:r>
              <a:rPr lang="en-US" altLang="ja-JP" dirty="0"/>
              <a:t>60%</a:t>
            </a:r>
          </a:p>
        </p:txBody>
      </p:sp>
      <p:sp>
        <p:nvSpPr>
          <p:cNvPr id="18" name="正方形/長方形 17">
            <a:extLst>
              <a:ext uri="{FF2B5EF4-FFF2-40B4-BE49-F238E27FC236}">
                <a16:creationId xmlns:a16="http://schemas.microsoft.com/office/drawing/2014/main" id="{9D182CB4-8F0A-394F-BF50-3B233575972D}"/>
              </a:ext>
            </a:extLst>
          </p:cNvPr>
          <p:cNvSpPr/>
          <p:nvPr/>
        </p:nvSpPr>
        <p:spPr>
          <a:xfrm>
            <a:off x="4742829" y="1734310"/>
            <a:ext cx="2099522" cy="396039"/>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コーポレートサイト</a:t>
            </a:r>
          </a:p>
        </p:txBody>
      </p:sp>
      <p:sp>
        <p:nvSpPr>
          <p:cNvPr id="22" name="矢印: 右 21">
            <a:extLst>
              <a:ext uri="{FF2B5EF4-FFF2-40B4-BE49-F238E27FC236}">
                <a16:creationId xmlns:a16="http://schemas.microsoft.com/office/drawing/2014/main" id="{BD0EFF43-39D0-60AC-BCFC-F810AA08AD40}"/>
              </a:ext>
            </a:extLst>
          </p:cNvPr>
          <p:cNvSpPr/>
          <p:nvPr/>
        </p:nvSpPr>
        <p:spPr>
          <a:xfrm>
            <a:off x="4121631" y="2412186"/>
            <a:ext cx="541751" cy="3693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6A963435-A167-2E85-E529-B550AD8258EB}"/>
              </a:ext>
            </a:extLst>
          </p:cNvPr>
          <p:cNvSpPr/>
          <p:nvPr/>
        </p:nvSpPr>
        <p:spPr>
          <a:xfrm>
            <a:off x="7719379" y="1072442"/>
            <a:ext cx="2389908" cy="529936"/>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エンドユーザー</a:t>
            </a:r>
          </a:p>
        </p:txBody>
      </p:sp>
      <p:sp>
        <p:nvSpPr>
          <p:cNvPr id="31" name="正方形/長方形 30">
            <a:extLst>
              <a:ext uri="{FF2B5EF4-FFF2-40B4-BE49-F238E27FC236}">
                <a16:creationId xmlns:a16="http://schemas.microsoft.com/office/drawing/2014/main" id="{EC2CC3C4-BF2D-747C-500F-BABFDD1DE766}"/>
              </a:ext>
            </a:extLst>
          </p:cNvPr>
          <p:cNvSpPr/>
          <p:nvPr/>
        </p:nvSpPr>
        <p:spPr>
          <a:xfrm>
            <a:off x="7719379" y="1649025"/>
            <a:ext cx="2389908" cy="4665519"/>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矢印: 右 35">
            <a:extLst>
              <a:ext uri="{FF2B5EF4-FFF2-40B4-BE49-F238E27FC236}">
                <a16:creationId xmlns:a16="http://schemas.microsoft.com/office/drawing/2014/main" id="{83FF74DB-5D5E-B907-E390-1B54B1C38D9C}"/>
              </a:ext>
            </a:extLst>
          </p:cNvPr>
          <p:cNvSpPr/>
          <p:nvPr/>
        </p:nvSpPr>
        <p:spPr>
          <a:xfrm>
            <a:off x="7127598" y="2412186"/>
            <a:ext cx="541751" cy="3693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701BE469-770E-1205-7D38-9D64397A9E8D}"/>
              </a:ext>
            </a:extLst>
          </p:cNvPr>
          <p:cNvSpPr/>
          <p:nvPr/>
        </p:nvSpPr>
        <p:spPr>
          <a:xfrm>
            <a:off x="4686126" y="4424567"/>
            <a:ext cx="2389908" cy="529936"/>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t>協力会社</a:t>
            </a:r>
            <a:endParaRPr kumimoji="1" lang="ja-JP" altLang="en-US" dirty="0"/>
          </a:p>
        </p:txBody>
      </p:sp>
      <p:sp>
        <p:nvSpPr>
          <p:cNvPr id="38" name="正方形/長方形 37">
            <a:extLst>
              <a:ext uri="{FF2B5EF4-FFF2-40B4-BE49-F238E27FC236}">
                <a16:creationId xmlns:a16="http://schemas.microsoft.com/office/drawing/2014/main" id="{09DAEDEC-F10F-1999-22E8-B299286B5E51}"/>
              </a:ext>
            </a:extLst>
          </p:cNvPr>
          <p:cNvSpPr/>
          <p:nvPr/>
        </p:nvSpPr>
        <p:spPr>
          <a:xfrm>
            <a:off x="4686126" y="5014546"/>
            <a:ext cx="2389908" cy="1321623"/>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a:extLst>
              <a:ext uri="{FF2B5EF4-FFF2-40B4-BE49-F238E27FC236}">
                <a16:creationId xmlns:a16="http://schemas.microsoft.com/office/drawing/2014/main" id="{9E7C6AAE-7BFC-BDC8-4F1A-85E4EDE4AAB0}"/>
              </a:ext>
            </a:extLst>
          </p:cNvPr>
          <p:cNvSpPr txBox="1"/>
          <p:nvPr/>
        </p:nvSpPr>
        <p:spPr>
          <a:xfrm>
            <a:off x="4742828" y="5651079"/>
            <a:ext cx="2333205" cy="646331"/>
          </a:xfrm>
          <a:prstGeom prst="rect">
            <a:avLst/>
          </a:prstGeom>
          <a:noFill/>
        </p:spPr>
        <p:txBody>
          <a:bodyPr wrap="square" rtlCol="0">
            <a:spAutoFit/>
          </a:bodyPr>
          <a:lstStyle/>
          <a:p>
            <a:r>
              <a:rPr lang="en-US" altLang="ja-JP" dirty="0"/>
              <a:t>L</a:t>
            </a:r>
            <a:r>
              <a:rPr lang="ja-JP" altLang="en-US" dirty="0"/>
              <a:t>社　</a:t>
            </a:r>
            <a:r>
              <a:rPr lang="en-US" altLang="ja-JP" dirty="0"/>
              <a:t>50%</a:t>
            </a:r>
          </a:p>
          <a:p>
            <a:r>
              <a:rPr lang="en-US" altLang="ja-JP" dirty="0"/>
              <a:t>M</a:t>
            </a:r>
            <a:r>
              <a:rPr lang="ja-JP" altLang="en-US" dirty="0"/>
              <a:t>社　</a:t>
            </a:r>
            <a:r>
              <a:rPr lang="en-US" altLang="ja-JP" dirty="0"/>
              <a:t>50%</a:t>
            </a:r>
          </a:p>
        </p:txBody>
      </p:sp>
      <p:sp>
        <p:nvSpPr>
          <p:cNvPr id="40" name="正方形/長方形 39">
            <a:extLst>
              <a:ext uri="{FF2B5EF4-FFF2-40B4-BE49-F238E27FC236}">
                <a16:creationId xmlns:a16="http://schemas.microsoft.com/office/drawing/2014/main" id="{C6A64287-3BBD-D6BE-4B63-D4306AFABE93}"/>
              </a:ext>
            </a:extLst>
          </p:cNvPr>
          <p:cNvSpPr/>
          <p:nvPr/>
        </p:nvSpPr>
        <p:spPr>
          <a:xfrm>
            <a:off x="4742829" y="5106099"/>
            <a:ext cx="2099522" cy="396039"/>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写真撮影</a:t>
            </a:r>
          </a:p>
        </p:txBody>
      </p:sp>
      <p:sp>
        <p:nvSpPr>
          <p:cNvPr id="43" name="テキスト ボックス 42">
            <a:extLst>
              <a:ext uri="{FF2B5EF4-FFF2-40B4-BE49-F238E27FC236}">
                <a16:creationId xmlns:a16="http://schemas.microsoft.com/office/drawing/2014/main" id="{923F5781-A678-1867-311B-9699DD435B6F}"/>
              </a:ext>
            </a:extLst>
          </p:cNvPr>
          <p:cNvSpPr txBox="1"/>
          <p:nvPr/>
        </p:nvSpPr>
        <p:spPr>
          <a:xfrm>
            <a:off x="7720913" y="2130349"/>
            <a:ext cx="2182798" cy="923330"/>
          </a:xfrm>
          <a:prstGeom prst="rect">
            <a:avLst/>
          </a:prstGeom>
          <a:noFill/>
        </p:spPr>
        <p:txBody>
          <a:bodyPr wrap="square" rtlCol="0">
            <a:spAutoFit/>
          </a:bodyPr>
          <a:lstStyle/>
          <a:p>
            <a:r>
              <a:rPr lang="ja-JP" altLang="en-US" dirty="0"/>
              <a:t>メインターゲット</a:t>
            </a:r>
            <a:endParaRPr lang="en-US" altLang="ja-JP" dirty="0"/>
          </a:p>
          <a:p>
            <a:endParaRPr lang="en-US" altLang="ja-JP" dirty="0"/>
          </a:p>
          <a:p>
            <a:r>
              <a:rPr lang="ja-JP" altLang="en-US" dirty="0"/>
              <a:t>顧客により異なる</a:t>
            </a:r>
            <a:endParaRPr lang="en-US" altLang="ja-JP" dirty="0"/>
          </a:p>
        </p:txBody>
      </p:sp>
      <p:sp>
        <p:nvSpPr>
          <p:cNvPr id="44" name="矢印: 右 43">
            <a:extLst>
              <a:ext uri="{FF2B5EF4-FFF2-40B4-BE49-F238E27FC236}">
                <a16:creationId xmlns:a16="http://schemas.microsoft.com/office/drawing/2014/main" id="{CD759FD6-AC06-5A5C-8278-25E5469AD19A}"/>
              </a:ext>
            </a:extLst>
          </p:cNvPr>
          <p:cNvSpPr/>
          <p:nvPr/>
        </p:nvSpPr>
        <p:spPr>
          <a:xfrm rot="16200000">
            <a:off x="5570875" y="3933882"/>
            <a:ext cx="541751" cy="3693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AFD8BA2A-E3F6-6C39-A15A-57F5EAAFD4A0}"/>
              </a:ext>
            </a:extLst>
          </p:cNvPr>
          <p:cNvSpPr/>
          <p:nvPr/>
        </p:nvSpPr>
        <p:spPr>
          <a:xfrm>
            <a:off x="4773376" y="2592014"/>
            <a:ext cx="2099522" cy="396039"/>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dirty="0">
                <a:solidFill>
                  <a:schemeClr val="tx1"/>
                </a:solidFill>
              </a:rPr>
              <a:t>EC</a:t>
            </a:r>
            <a:r>
              <a:rPr lang="ja-JP" altLang="en-US" dirty="0">
                <a:solidFill>
                  <a:schemeClr val="tx1"/>
                </a:solidFill>
              </a:rPr>
              <a:t>サイト</a:t>
            </a:r>
            <a:endParaRPr kumimoji="1" lang="ja-JP" altLang="en-US" dirty="0">
              <a:solidFill>
                <a:schemeClr val="tx1"/>
              </a:solidFill>
            </a:endParaRPr>
          </a:p>
        </p:txBody>
      </p:sp>
      <p:sp>
        <p:nvSpPr>
          <p:cNvPr id="47" name="矢印: 右 46">
            <a:extLst>
              <a:ext uri="{FF2B5EF4-FFF2-40B4-BE49-F238E27FC236}">
                <a16:creationId xmlns:a16="http://schemas.microsoft.com/office/drawing/2014/main" id="{074D4132-C64C-3A95-6F54-55F4D96BB67B}"/>
              </a:ext>
            </a:extLst>
          </p:cNvPr>
          <p:cNvSpPr/>
          <p:nvPr/>
        </p:nvSpPr>
        <p:spPr>
          <a:xfrm>
            <a:off x="4116023" y="5455767"/>
            <a:ext cx="541751" cy="3693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95C1FAC3-0578-DD79-FF06-9CD1EE5604BD}"/>
              </a:ext>
            </a:extLst>
          </p:cNvPr>
          <p:cNvSpPr txBox="1"/>
          <p:nvPr/>
        </p:nvSpPr>
        <p:spPr>
          <a:xfrm>
            <a:off x="5497227" y="230970"/>
            <a:ext cx="6251625" cy="461665"/>
          </a:xfrm>
          <a:prstGeom prst="rect">
            <a:avLst/>
          </a:prstGeom>
          <a:noFill/>
        </p:spPr>
        <p:txBody>
          <a:bodyPr wrap="square" rtlCol="0">
            <a:spAutoFit/>
          </a:bodyPr>
          <a:lstStyle/>
          <a:p>
            <a:r>
              <a:rPr lang="ja-JP" altLang="en-US" sz="1200" dirty="0"/>
              <a:t>あくまで全体の概略を明らかにし、事業活動の中で事業がどのように動くかを明らかにするためのものです。</a:t>
            </a:r>
            <a:endParaRPr lang="en-US" altLang="ja-JP" sz="1200" dirty="0"/>
          </a:p>
        </p:txBody>
      </p:sp>
      <p:sp>
        <p:nvSpPr>
          <p:cNvPr id="2" name="テキスト ボックス 1">
            <a:extLst>
              <a:ext uri="{FF2B5EF4-FFF2-40B4-BE49-F238E27FC236}">
                <a16:creationId xmlns:a16="http://schemas.microsoft.com/office/drawing/2014/main" id="{2F480788-FBF6-A1D7-6EF5-33BD9470B95E}"/>
              </a:ext>
            </a:extLst>
          </p:cNvPr>
          <p:cNvSpPr txBox="1"/>
          <p:nvPr/>
        </p:nvSpPr>
        <p:spPr>
          <a:xfrm>
            <a:off x="4773376" y="2988053"/>
            <a:ext cx="1986116" cy="369332"/>
          </a:xfrm>
          <a:prstGeom prst="rect">
            <a:avLst/>
          </a:prstGeom>
          <a:noFill/>
        </p:spPr>
        <p:txBody>
          <a:bodyPr wrap="square" rtlCol="0">
            <a:spAutoFit/>
          </a:bodyPr>
          <a:lstStyle/>
          <a:p>
            <a:r>
              <a:rPr lang="ja-JP" altLang="en-US" dirty="0"/>
              <a:t>　</a:t>
            </a:r>
            <a:r>
              <a:rPr lang="en-US" altLang="ja-JP" dirty="0"/>
              <a:t>40%</a:t>
            </a:r>
          </a:p>
        </p:txBody>
      </p:sp>
    </p:spTree>
    <p:extLst>
      <p:ext uri="{BB962C8B-B14F-4D97-AF65-F5344CB8AC3E}">
        <p14:creationId xmlns:p14="http://schemas.microsoft.com/office/powerpoint/2010/main" val="12379676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258</Words>
  <Application>Microsoft Office PowerPoint</Application>
  <PresentationFormat>ワイド画面</PresentationFormat>
  <Paragraphs>63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tajima shinobu</dc:creator>
  <cp:lastModifiedBy>tajima shinobu</cp:lastModifiedBy>
  <cp:revision>10</cp:revision>
  <dcterms:created xsi:type="dcterms:W3CDTF">2025-04-26T04:34:26Z</dcterms:created>
  <dcterms:modified xsi:type="dcterms:W3CDTF">2025-04-27T01:32:56Z</dcterms:modified>
</cp:coreProperties>
</file>